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426" r:id="rId4"/>
    <p:sldId id="428" r:id="rId5"/>
    <p:sldId id="429" r:id="rId6"/>
    <p:sldId id="451" r:id="rId7"/>
    <p:sldId id="432" r:id="rId8"/>
    <p:sldId id="433" r:id="rId9"/>
    <p:sldId id="434" r:id="rId10"/>
    <p:sldId id="437" r:id="rId11"/>
    <p:sldId id="438" r:id="rId12"/>
    <p:sldId id="435" r:id="rId13"/>
    <p:sldId id="439" r:id="rId14"/>
    <p:sldId id="440" r:id="rId15"/>
    <p:sldId id="441" r:id="rId16"/>
    <p:sldId id="442" r:id="rId17"/>
    <p:sldId id="443" r:id="rId18"/>
    <p:sldId id="444" r:id="rId19"/>
    <p:sldId id="445" r:id="rId20"/>
    <p:sldId id="446" r:id="rId21"/>
    <p:sldId id="447" r:id="rId22"/>
    <p:sldId id="448" r:id="rId23"/>
    <p:sldId id="449" r:id="rId24"/>
    <p:sldId id="262" r:id="rId25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00384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11/08/63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5686" tIns="47843" rIns="95686" bIns="4784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35313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11/08/63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V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Branching Structures</a:t>
            </a:r>
          </a:p>
          <a:p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Unconditional Jump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TOP:</a:t>
            </a:r>
          </a:p>
          <a:p>
            <a:pPr>
              <a:buNone/>
            </a:pPr>
            <a:r>
              <a:rPr lang="en-US" dirty="0"/>
              <a:t>; body of the loop</a:t>
            </a:r>
          </a:p>
          <a:p>
            <a:pPr>
              <a:buNone/>
            </a:pPr>
            <a:r>
              <a:rPr lang="en-US" dirty="0"/>
              <a:t>		DEC	CX		; decrement counter</a:t>
            </a:r>
          </a:p>
          <a:p>
            <a:pPr>
              <a:buNone/>
            </a:pPr>
            <a:r>
              <a:rPr lang="en-US" dirty="0"/>
              <a:t>		JNZ	TOP		; keep looping if CX &gt; 0</a:t>
            </a:r>
          </a:p>
          <a:p>
            <a:pPr>
              <a:buNone/>
            </a:pPr>
            <a:r>
              <a:rPr lang="en-US" dirty="0"/>
              <a:t>		MOV	AX, BX</a:t>
            </a:r>
          </a:p>
          <a:p>
            <a:pPr>
              <a:buNone/>
            </a:pPr>
            <a:r>
              <a:rPr lang="en-US" dirty="0"/>
              <a:t>; the loop body contains so many instructions that label TOP is out of range for JNZ</a:t>
            </a:r>
            <a:br>
              <a:rPr lang="en-US" dirty="0"/>
            </a:br>
            <a:r>
              <a:rPr lang="en-US" dirty="0"/>
              <a:t>(more than 126 bytes before JMP TOP)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Unconditional Jump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TOP:</a:t>
            </a:r>
          </a:p>
          <a:p>
            <a:pPr>
              <a:buNone/>
            </a:pPr>
            <a:r>
              <a:rPr lang="en-US" dirty="0"/>
              <a:t>; body of the loop</a:t>
            </a:r>
          </a:p>
          <a:p>
            <a:pPr>
              <a:buNone/>
            </a:pPr>
            <a:r>
              <a:rPr lang="en-US" dirty="0"/>
              <a:t>		DEC	CX		; decrement counter</a:t>
            </a:r>
          </a:p>
          <a:p>
            <a:pPr>
              <a:buNone/>
            </a:pPr>
            <a:r>
              <a:rPr lang="en-US" dirty="0"/>
              <a:t>		JNZ</a:t>
            </a:r>
            <a:r>
              <a:rPr lang="en-US"/>
              <a:t>	BOTTOM	; </a:t>
            </a:r>
            <a:r>
              <a:rPr lang="en-US" dirty="0"/>
              <a:t>keep looping if CX &gt; 0</a:t>
            </a:r>
          </a:p>
          <a:p>
            <a:pPr>
              <a:buNone/>
            </a:pPr>
            <a:r>
              <a:rPr lang="en-US" dirty="0"/>
              <a:t>		JMP	EXIT</a:t>
            </a:r>
          </a:p>
          <a:p>
            <a:pPr>
              <a:buNone/>
            </a:pPr>
            <a:r>
              <a:rPr lang="en-US" dirty="0"/>
              <a:t>BOTTOM:</a:t>
            </a:r>
          </a:p>
          <a:p>
            <a:pPr>
              <a:buNone/>
            </a:pPr>
            <a:r>
              <a:rPr lang="en-US" dirty="0"/>
              <a:t>		JMP	TOP</a:t>
            </a:r>
          </a:p>
          <a:p>
            <a:pPr>
              <a:buNone/>
            </a:pPr>
            <a:r>
              <a:rPr lang="en-US" dirty="0"/>
              <a:t>EXIT:	</a:t>
            </a:r>
          </a:p>
          <a:p>
            <a:pPr>
              <a:buNone/>
            </a:pPr>
            <a:r>
              <a:rPr lang="en-US" dirty="0"/>
              <a:t>		MOV	AX, BX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IF-THEN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IF condition is true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execute true-branch statements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Replace the number in AX by its absolute value.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IF AX &lt; 0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replace AX by –AX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Replace the number in AX by its absolute value.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; if AX &lt; 0</a:t>
            </a:r>
          </a:p>
          <a:p>
            <a:pPr>
              <a:buNone/>
            </a:pPr>
            <a:r>
              <a:rPr lang="en-US" dirty="0"/>
              <a:t>		CMP	AX, 0		; AX &lt; 0 ?</a:t>
            </a:r>
          </a:p>
          <a:p>
            <a:pPr>
              <a:buNone/>
            </a:pPr>
            <a:r>
              <a:rPr lang="en-US" dirty="0"/>
              <a:t>		JNL	END_IF	; no, exit</a:t>
            </a:r>
          </a:p>
          <a:p>
            <a:pPr>
              <a:buNone/>
            </a:pPr>
            <a:r>
              <a:rPr lang="en-US" dirty="0"/>
              <a:t>; then</a:t>
            </a:r>
          </a:p>
          <a:p>
            <a:pPr>
              <a:buNone/>
            </a:pPr>
            <a:r>
              <a:rPr lang="en-US" dirty="0"/>
              <a:t>		NEG	AX		; yes, change sign</a:t>
            </a:r>
          </a:p>
          <a:p>
            <a:pPr>
              <a:buNone/>
            </a:pPr>
            <a:r>
              <a:rPr lang="en-US" dirty="0"/>
              <a:t>END IF: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IF-THEN-ELSE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IF condition is true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execute true-branch statements</a:t>
            </a:r>
          </a:p>
          <a:p>
            <a:pPr>
              <a:buNone/>
            </a:pPr>
            <a:r>
              <a:rPr lang="en-US" dirty="0"/>
              <a:t>	ELSE</a:t>
            </a:r>
          </a:p>
          <a:p>
            <a:pPr>
              <a:buNone/>
            </a:pPr>
            <a:r>
              <a:rPr lang="en-US" dirty="0"/>
              <a:t>		execute false-branch statements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Suppose AL and BL contain extended ASCII characters. Display the one that comes first in the character sequence.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IF AL &lt;= BL</a:t>
            </a:r>
          </a:p>
          <a:p>
            <a:pPr>
              <a:buNone/>
            </a:pPr>
            <a:r>
              <a:rPr lang="en-US" dirty="0"/>
              <a:t>	THEN</a:t>
            </a:r>
          </a:p>
          <a:p>
            <a:pPr>
              <a:buNone/>
            </a:pPr>
            <a:r>
              <a:rPr lang="en-US" dirty="0"/>
              <a:t>		display the character in AL</a:t>
            </a:r>
          </a:p>
          <a:p>
            <a:pPr>
              <a:buNone/>
            </a:pPr>
            <a:r>
              <a:rPr lang="en-US" dirty="0"/>
              <a:t>	ELSE</a:t>
            </a:r>
          </a:p>
          <a:p>
            <a:pPr>
              <a:buNone/>
            </a:pPr>
            <a:r>
              <a:rPr lang="en-US" dirty="0"/>
              <a:t>		 display the character in BL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Suppose AL and BL contain extended ASCII characters. Display the one that comes first in the character sequence.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MOV	AH, 2		; prepare to display</a:t>
            </a:r>
          </a:p>
          <a:p>
            <a:pPr>
              <a:buNone/>
            </a:pPr>
            <a:r>
              <a:rPr lang="en-US" dirty="0"/>
              <a:t>; if AL &lt;= BL</a:t>
            </a:r>
          </a:p>
          <a:p>
            <a:pPr>
              <a:buNone/>
            </a:pPr>
            <a:r>
              <a:rPr lang="en-US" dirty="0"/>
              <a:t>		CMP	AL, BL		; AL &lt;= BL?</a:t>
            </a:r>
          </a:p>
          <a:p>
            <a:pPr>
              <a:buNone/>
            </a:pPr>
            <a:r>
              <a:rPr lang="en-US" dirty="0"/>
              <a:t>		JNBE	ELSE_		; no, display char in BL</a:t>
            </a:r>
          </a:p>
          <a:p>
            <a:pPr>
              <a:buNone/>
            </a:pPr>
            <a:r>
              <a:rPr lang="en-US" dirty="0"/>
              <a:t>; then				; AL &lt;= BL</a:t>
            </a:r>
          </a:p>
          <a:p>
            <a:pPr>
              <a:buNone/>
            </a:pPr>
            <a:r>
              <a:rPr lang="en-US" dirty="0"/>
              <a:t>		MOV	DL, AL		; move char to be displayed</a:t>
            </a:r>
          </a:p>
          <a:p>
            <a:pPr>
              <a:buNone/>
            </a:pPr>
            <a:r>
              <a:rPr lang="en-US" dirty="0"/>
              <a:t>		JMP	DISPLAY		; go to display</a:t>
            </a:r>
          </a:p>
          <a:p>
            <a:pPr>
              <a:buNone/>
            </a:pPr>
            <a:r>
              <a:rPr lang="en-US" dirty="0"/>
              <a:t>ELSE_:				; BL &lt; AL</a:t>
            </a:r>
          </a:p>
          <a:p>
            <a:pPr>
              <a:buNone/>
            </a:pPr>
            <a:r>
              <a:rPr lang="en-US" dirty="0"/>
              <a:t>		MOV	DL, BL</a:t>
            </a:r>
          </a:p>
          <a:p>
            <a:pPr>
              <a:buNone/>
            </a:pPr>
            <a:r>
              <a:rPr lang="en-US" dirty="0"/>
              <a:t>DISPLAY:</a:t>
            </a:r>
          </a:p>
          <a:p>
            <a:pPr>
              <a:buNone/>
            </a:pPr>
            <a:r>
              <a:rPr lang="en-US" dirty="0"/>
              <a:t>		INT	21h		; display it</a:t>
            </a:r>
          </a:p>
          <a:p>
            <a:pPr>
              <a:buNone/>
            </a:pPr>
            <a:r>
              <a:rPr lang="en-US" dirty="0"/>
              <a:t>END_IF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CASE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CASE expression</a:t>
            </a:r>
          </a:p>
          <a:p>
            <a:pPr>
              <a:buNone/>
            </a:pPr>
            <a:r>
              <a:rPr lang="en-US" dirty="0"/>
              <a:t>	value 1 : statements_1</a:t>
            </a:r>
          </a:p>
          <a:p>
            <a:pPr>
              <a:buNone/>
            </a:pPr>
            <a:r>
              <a:rPr lang="en-US" dirty="0"/>
              <a:t>	value 2 : statements_2</a:t>
            </a:r>
          </a:p>
          <a:p>
            <a:pPr>
              <a:buNone/>
            </a:pPr>
            <a:r>
              <a:rPr lang="en-US" dirty="0"/>
              <a:t>	.</a:t>
            </a:r>
          </a:p>
          <a:p>
            <a:pPr>
              <a:buNone/>
            </a:pPr>
            <a:r>
              <a:rPr lang="en-US" dirty="0"/>
              <a:t>	.</a:t>
            </a:r>
          </a:p>
          <a:p>
            <a:pPr>
              <a:buNone/>
            </a:pPr>
            <a:r>
              <a:rPr lang="en-US" dirty="0"/>
              <a:t>	.</a:t>
            </a:r>
          </a:p>
          <a:p>
            <a:pPr>
              <a:buNone/>
            </a:pPr>
            <a:r>
              <a:rPr lang="en-US" dirty="0"/>
              <a:t>	value n : </a:t>
            </a:r>
            <a:r>
              <a:rPr lang="en-US" dirty="0" err="1"/>
              <a:t>statements_n</a:t>
            </a:r>
            <a:endParaRPr lang="en-US" dirty="0"/>
          </a:p>
          <a:p>
            <a:pPr>
              <a:buNone/>
            </a:pPr>
            <a:r>
              <a:rPr lang="en-US" dirty="0"/>
              <a:t>END_CASE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If AX contains a negative number, put –1 in BX; if AX contains 0, put 0 in BX, if AX contains a positive number , put 1 in BX.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CASE AX</a:t>
            </a:r>
          </a:p>
          <a:p>
            <a:pPr>
              <a:buNone/>
            </a:pPr>
            <a:r>
              <a:rPr lang="en-US" dirty="0"/>
              <a:t>	&lt;0 : put –1 in BX</a:t>
            </a:r>
          </a:p>
          <a:p>
            <a:pPr>
              <a:buNone/>
            </a:pPr>
            <a:r>
              <a:rPr lang="en-US" dirty="0"/>
              <a:t>	=0 : put 0 in BX</a:t>
            </a:r>
          </a:p>
          <a:p>
            <a:pPr>
              <a:buNone/>
            </a:pPr>
            <a:r>
              <a:rPr lang="en-US" dirty="0"/>
              <a:t>	&gt;0 : put 1 in BX</a:t>
            </a:r>
          </a:p>
          <a:p>
            <a:pPr>
              <a:buNone/>
            </a:pPr>
            <a:r>
              <a:rPr lang="en-US" dirty="0"/>
              <a:t>END_CASE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Example of a Jump</a:t>
            </a:r>
          </a:p>
          <a:p>
            <a:r>
              <a:rPr lang="en-US" dirty="0"/>
              <a:t>Conditional Jumps</a:t>
            </a:r>
          </a:p>
          <a:p>
            <a:r>
              <a:rPr lang="en-US" dirty="0"/>
              <a:t>Branching Structures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If AX contains a negative number, put –1 in BX; if AX contains 0, put 0 in BX, if AX contains a positive number , put 1 in BX.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; case AX </a:t>
            </a:r>
          </a:p>
          <a:p>
            <a:pPr>
              <a:buNone/>
            </a:pPr>
            <a:r>
              <a:rPr lang="en-US" dirty="0"/>
              <a:t>		CMP	AX, 0		; test AX</a:t>
            </a:r>
          </a:p>
          <a:p>
            <a:pPr>
              <a:buNone/>
            </a:pPr>
            <a:r>
              <a:rPr lang="en-US" dirty="0"/>
              <a:t>		JL	NEGATIVE	; AX &lt; 0</a:t>
            </a:r>
          </a:p>
          <a:p>
            <a:pPr>
              <a:buNone/>
            </a:pPr>
            <a:r>
              <a:rPr lang="en-US" dirty="0"/>
              <a:t>		JE	ZERO		; AX = 0</a:t>
            </a:r>
          </a:p>
          <a:p>
            <a:pPr>
              <a:buNone/>
            </a:pPr>
            <a:r>
              <a:rPr lang="en-US" dirty="0"/>
              <a:t>		JG	POSITIVE	; AX &gt; 0</a:t>
            </a:r>
          </a:p>
          <a:p>
            <a:pPr>
              <a:buNone/>
            </a:pPr>
            <a:r>
              <a:rPr lang="en-US" dirty="0"/>
              <a:t>NEGATIVE:</a:t>
            </a:r>
          </a:p>
          <a:p>
            <a:pPr>
              <a:buNone/>
            </a:pPr>
            <a:r>
              <a:rPr lang="en-US" dirty="0"/>
              <a:t>		MOV	BX, -1		; put -1 in BX</a:t>
            </a:r>
          </a:p>
          <a:p>
            <a:pPr>
              <a:buNone/>
            </a:pPr>
            <a:r>
              <a:rPr lang="en-US" dirty="0"/>
              <a:t>		JMP	END_CASE	; and exit</a:t>
            </a:r>
          </a:p>
          <a:p>
            <a:pPr>
              <a:buNone/>
            </a:pPr>
            <a:r>
              <a:rPr lang="en-US" dirty="0"/>
              <a:t>ZERO:</a:t>
            </a:r>
          </a:p>
          <a:p>
            <a:pPr>
              <a:buNone/>
            </a:pPr>
            <a:r>
              <a:rPr lang="en-US" dirty="0"/>
              <a:t>		MOV	BX, 0		; put -0in BX</a:t>
            </a:r>
          </a:p>
          <a:p>
            <a:pPr>
              <a:buNone/>
            </a:pPr>
            <a:r>
              <a:rPr lang="en-US" dirty="0"/>
              <a:t>		JMP	END_CASE	; and exit</a:t>
            </a:r>
          </a:p>
          <a:p>
            <a:pPr>
              <a:buNone/>
            </a:pPr>
            <a:r>
              <a:rPr lang="en-US" dirty="0"/>
              <a:t>POSITIVE:</a:t>
            </a:r>
          </a:p>
          <a:p>
            <a:pPr>
              <a:buNone/>
            </a:pPr>
            <a:r>
              <a:rPr lang="en-US" dirty="0"/>
              <a:t>		MOV	BX, 1		; put 1 in BX</a:t>
            </a:r>
          </a:p>
          <a:p>
            <a:pPr>
              <a:buNone/>
            </a:pPr>
            <a:r>
              <a:rPr lang="en-US" dirty="0"/>
              <a:t>END_CASE: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If AL contains 1 or 3, display “o”; </a:t>
            </a:r>
            <a:br>
              <a:rPr lang="en-US" dirty="0"/>
            </a:br>
            <a:r>
              <a:rPr lang="en-US" dirty="0"/>
              <a:t>If AL contains 2 or 4, display “e”.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CASE	AL</a:t>
            </a:r>
          </a:p>
          <a:p>
            <a:pPr>
              <a:buNone/>
            </a:pPr>
            <a:r>
              <a:rPr lang="en-US" dirty="0"/>
              <a:t>	1, 3 :	display “o”</a:t>
            </a:r>
          </a:p>
          <a:p>
            <a:pPr>
              <a:buNone/>
            </a:pPr>
            <a:r>
              <a:rPr lang="en-US" dirty="0"/>
              <a:t>	2, 4 :	display “e”</a:t>
            </a:r>
          </a:p>
          <a:p>
            <a:pPr>
              <a:buNone/>
            </a:pPr>
            <a:r>
              <a:rPr lang="en-US" dirty="0"/>
              <a:t>END_CASE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If AL contains 1 or 3, display “o”; </a:t>
            </a:r>
            <a:br>
              <a:rPr lang="en-US" dirty="0"/>
            </a:br>
            <a:r>
              <a:rPr lang="en-US" dirty="0"/>
              <a:t>If AL contains 2 or 4, display “e”.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; case AL</a:t>
            </a:r>
          </a:p>
          <a:p>
            <a:pPr>
              <a:buNone/>
            </a:pPr>
            <a:r>
              <a:rPr lang="en-US" dirty="0"/>
              <a:t>; 1,3 :</a:t>
            </a:r>
          </a:p>
          <a:p>
            <a:pPr>
              <a:buNone/>
            </a:pPr>
            <a:r>
              <a:rPr lang="en-US" dirty="0"/>
              <a:t>		CMP	AL, 1		; AL = 1?</a:t>
            </a:r>
          </a:p>
          <a:p>
            <a:pPr>
              <a:buNone/>
            </a:pPr>
            <a:r>
              <a:rPr lang="en-US" dirty="0"/>
              <a:t>		JE	ODD		; yes, display ‘o’</a:t>
            </a:r>
          </a:p>
          <a:p>
            <a:pPr>
              <a:buNone/>
            </a:pPr>
            <a:r>
              <a:rPr lang="en-US" dirty="0"/>
              <a:t>		CMP	AL ,3		; AL </a:t>
            </a:r>
            <a:r>
              <a:rPr lang="en-US"/>
              <a:t>= 3?</a:t>
            </a:r>
            <a:endParaRPr lang="en-US" dirty="0"/>
          </a:p>
          <a:p>
            <a:pPr>
              <a:buNone/>
            </a:pPr>
            <a:r>
              <a:rPr lang="en-US" dirty="0"/>
              <a:t>		JE	ODD		; yes, display ‘o’</a:t>
            </a:r>
          </a:p>
          <a:p>
            <a:pPr>
              <a:buNone/>
            </a:pPr>
            <a:r>
              <a:rPr lang="en-US" dirty="0"/>
              <a:t>; 2,4 :</a:t>
            </a:r>
          </a:p>
          <a:p>
            <a:pPr>
              <a:buNone/>
            </a:pPr>
            <a:r>
              <a:rPr lang="en-US" dirty="0"/>
              <a:t>		CMP	AL, 2		; AL = 2?</a:t>
            </a:r>
          </a:p>
          <a:p>
            <a:pPr>
              <a:buNone/>
            </a:pPr>
            <a:r>
              <a:rPr lang="en-US" dirty="0"/>
              <a:t>		JE	EVEN		; yes, display ‘e’</a:t>
            </a:r>
          </a:p>
          <a:p>
            <a:pPr>
              <a:buNone/>
            </a:pPr>
            <a:r>
              <a:rPr lang="en-US" dirty="0"/>
              <a:t>		CMP	AL, 4		; AL = 4?</a:t>
            </a:r>
          </a:p>
          <a:p>
            <a:pPr>
              <a:buNone/>
            </a:pPr>
            <a:r>
              <a:rPr lang="en-US" dirty="0"/>
              <a:t>		JE	EVEN		; yes, display ‘e’</a:t>
            </a:r>
          </a:p>
          <a:p>
            <a:pPr>
              <a:buNone/>
            </a:pPr>
            <a:r>
              <a:rPr lang="en-US" dirty="0"/>
              <a:t>		JMP	END_CASE	; not 1..4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If AL contains 1 or 3, display “o”; </a:t>
            </a:r>
            <a:br>
              <a:rPr lang="en-US" dirty="0"/>
            </a:br>
            <a:r>
              <a:rPr lang="en-US" dirty="0"/>
              <a:t>If AL contains 2 or 4, display “e”.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ODD:				; display ‘o’</a:t>
            </a:r>
          </a:p>
          <a:p>
            <a:pPr>
              <a:buNone/>
            </a:pPr>
            <a:r>
              <a:rPr lang="en-US" dirty="0"/>
              <a:t>		MOV	DL, ‘o’	; get ‘o’</a:t>
            </a:r>
          </a:p>
          <a:p>
            <a:pPr>
              <a:buNone/>
            </a:pPr>
            <a:r>
              <a:rPr lang="en-US" dirty="0"/>
              <a:t>		JMP	DISPLAY	; go to display</a:t>
            </a:r>
          </a:p>
          <a:p>
            <a:pPr>
              <a:buNone/>
            </a:pPr>
            <a:r>
              <a:rPr lang="en-US" dirty="0"/>
              <a:t>EVEN:			; display ‘e’</a:t>
            </a:r>
          </a:p>
          <a:p>
            <a:pPr>
              <a:buNone/>
            </a:pPr>
            <a:r>
              <a:rPr lang="en-US" dirty="0"/>
              <a:t>		MOV	DL, ‘e’	; get ‘e’</a:t>
            </a:r>
          </a:p>
          <a:p>
            <a:pPr>
              <a:buNone/>
            </a:pPr>
            <a:r>
              <a:rPr lang="en-US" dirty="0"/>
              <a:t>DISPLAY:</a:t>
            </a:r>
          </a:p>
          <a:p>
            <a:pPr>
              <a:buNone/>
            </a:pPr>
            <a:r>
              <a:rPr lang="en-US" dirty="0"/>
              <a:t>		MOV	AH, 2</a:t>
            </a:r>
          </a:p>
          <a:p>
            <a:pPr>
              <a:buNone/>
            </a:pPr>
            <a:r>
              <a:rPr lang="en-US" dirty="0"/>
              <a:t>		INT	21H		; display char</a:t>
            </a:r>
          </a:p>
          <a:p>
            <a:pPr>
              <a:buNone/>
            </a:pPr>
            <a:r>
              <a:rPr lang="en-US" dirty="0"/>
              <a:t>END_CASE: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IBM Character Display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  <p:pic>
        <p:nvPicPr>
          <p:cNvPr id="8" name="Picture 7" descr="Copy of Clip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4" y="2886075"/>
            <a:ext cx="9129713" cy="1085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 Jumps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Jxxx	destination_label</a:t>
            </a:r>
          </a:p>
          <a:p>
            <a:r>
              <a:rPr lang="en-US" dirty="0"/>
              <a:t>Jump instructions themselves do not affect the flags.</a:t>
            </a:r>
          </a:p>
          <a:p>
            <a:r>
              <a:rPr lang="en-US" dirty="0" err="1"/>
              <a:t>destination_label</a:t>
            </a:r>
            <a:r>
              <a:rPr lang="en-US" dirty="0"/>
              <a:t>  must precede the jump instruction by no more than 126 bytes, or follow it by no more than 127 bytes.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CMP (compare) Instruction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CMP	destination, source</a:t>
            </a:r>
          </a:p>
          <a:p>
            <a:r>
              <a:rPr lang="en-US" dirty="0"/>
              <a:t>CMP is just like SUB, except that destination is not changed.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the CPU Implements </a:t>
            </a:r>
            <a:br>
              <a:rPr lang="en-US" dirty="0"/>
            </a:br>
            <a:r>
              <a:rPr lang="en-US" dirty="0"/>
              <a:t>a Conditional Jump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CMP	AX, BX	; AX = 7FFFh, BX = 0001h</a:t>
            </a:r>
          </a:p>
          <a:p>
            <a:pPr>
              <a:buNone/>
            </a:pPr>
            <a:r>
              <a:rPr lang="en-US" dirty="0"/>
              <a:t>	JG		BELOW	; AX – BX = 7FFEh</a:t>
            </a:r>
          </a:p>
          <a:p>
            <a:r>
              <a:rPr lang="en-US" dirty="0"/>
              <a:t>ZF = 0</a:t>
            </a:r>
          </a:p>
          <a:p>
            <a:r>
              <a:rPr lang="en-US" dirty="0"/>
              <a:t>SF = 0</a:t>
            </a:r>
          </a:p>
          <a:p>
            <a:r>
              <a:rPr lang="en-US" dirty="0"/>
              <a:t>OF = 0</a:t>
            </a:r>
          </a:p>
          <a:p>
            <a:r>
              <a:rPr lang="en-US" dirty="0" err="1"/>
              <a:t>ZF</a:t>
            </a:r>
            <a:r>
              <a:rPr lang="en-US" dirty="0"/>
              <a:t> = 0 and SF = OF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2367E568-B009-4880-AC16-6ED7AD1B1862}"/>
              </a:ext>
            </a:extLst>
          </p:cNvPr>
          <p:cNvSpPr/>
          <p:nvPr/>
        </p:nvSpPr>
        <p:spPr>
          <a:xfrm>
            <a:off x="5076056" y="3170684"/>
            <a:ext cx="3744416" cy="1384994"/>
          </a:xfrm>
          <a:prstGeom prst="wedgeRectCallout">
            <a:avLst>
              <a:gd name="adj1" fmla="val -49923"/>
              <a:gd name="adj2" fmla="val -8510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2060"/>
                </a:solidFill>
              </a:rPr>
              <a:t>   </a:t>
            </a:r>
            <a:r>
              <a:rPr lang="en-US" dirty="0">
                <a:solidFill>
                  <a:srgbClr val="00B0F0"/>
                </a:solidFill>
              </a:rPr>
              <a:t>0111 1111 1111 1111</a:t>
            </a:r>
          </a:p>
          <a:p>
            <a:r>
              <a:rPr lang="en-US" dirty="0">
                <a:solidFill>
                  <a:srgbClr val="00B0F0"/>
                </a:solidFill>
              </a:rPr>
              <a:t>– </a:t>
            </a:r>
            <a:r>
              <a:rPr lang="en-US" u="sng" dirty="0">
                <a:solidFill>
                  <a:srgbClr val="00B0F0"/>
                </a:solidFill>
              </a:rPr>
              <a:t>0000 0000 0000 0001</a:t>
            </a:r>
          </a:p>
          <a:p>
            <a:r>
              <a:rPr lang="en-US" dirty="0">
                <a:solidFill>
                  <a:srgbClr val="00B0F0"/>
                </a:solidFill>
              </a:rPr>
              <a:t>   0111 1111 1111 1110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Signed Versus Unsigned Jumps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Suppose we’re giving a signed interpretation.</a:t>
            </a:r>
          </a:p>
          <a:p>
            <a:r>
              <a:rPr lang="en-US" dirty="0"/>
              <a:t>Using the wrong kind of jump can lead to incorrect results.</a:t>
            </a:r>
          </a:p>
          <a:p>
            <a:r>
              <a:rPr lang="en-US" dirty="0"/>
              <a:t>CMP	AX, BX	; AX = 7FFFh, BX = 8000h</a:t>
            </a:r>
          </a:p>
          <a:p>
            <a:pPr>
              <a:buNone/>
            </a:pPr>
            <a:r>
              <a:rPr lang="en-US" dirty="0"/>
              <a:t>	JA		BELOW</a:t>
            </a:r>
          </a:p>
          <a:p>
            <a:r>
              <a:rPr lang="en-US" dirty="0"/>
              <a:t>7FFFh &gt; 8000h in a signed sense, the program does not jump to BELOW.</a:t>
            </a:r>
          </a:p>
          <a:p>
            <a:r>
              <a:rPr lang="en-US" dirty="0"/>
              <a:t>7FFFh &lt; 8000h in an unsigned sense, and we are using the unsigned jump JA.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/>
              <a:t>Suppose AX and BX contain signed numbers. Write some code to put the biggest one </a:t>
            </a:r>
            <a:r>
              <a:rPr lang="en-US" sz="3200"/>
              <a:t>in CX</a:t>
            </a:r>
            <a:r>
              <a:rPr lang="en-US" sz="3200" dirty="0"/>
              <a:t>.</a:t>
            </a:r>
            <a:endParaRPr lang="th-TH" sz="32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	MOV	CX, AX	; put AX in CX</a:t>
            </a:r>
          </a:p>
          <a:p>
            <a:pPr>
              <a:buNone/>
            </a:pPr>
            <a:r>
              <a:rPr lang="en-US" dirty="0"/>
              <a:t>			CMP	BX, CX	; is BX bigger?</a:t>
            </a:r>
          </a:p>
          <a:p>
            <a:pPr>
              <a:buNone/>
            </a:pPr>
            <a:r>
              <a:rPr lang="en-US" dirty="0"/>
              <a:t>			JLE	NEXT		; no, go on</a:t>
            </a:r>
          </a:p>
          <a:p>
            <a:pPr>
              <a:buNone/>
            </a:pPr>
            <a:r>
              <a:rPr lang="en-US" dirty="0"/>
              <a:t>			MOV	CX, BX	; yes, put BX in CX</a:t>
            </a:r>
          </a:p>
          <a:p>
            <a:pPr>
              <a:buNone/>
            </a:pPr>
            <a:r>
              <a:rPr lang="en-US" dirty="0"/>
              <a:t>NEXT: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JMP Instruction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</a:t>
            </a:r>
            <a:r>
              <a:rPr lang="en-US" b="1" dirty="0"/>
              <a:t> JMP </a:t>
            </a:r>
            <a:r>
              <a:rPr lang="en-US" dirty="0"/>
              <a:t>(jump) instruction causes an unconditional transfer of control (unconditional jump).</a:t>
            </a:r>
          </a:p>
          <a:p>
            <a:r>
              <a:rPr lang="en-US" b="1" dirty="0"/>
              <a:t>JMP	destination</a:t>
            </a:r>
          </a:p>
          <a:p>
            <a:r>
              <a:rPr lang="en-US" dirty="0"/>
              <a:t>JMP can be used to get around the range restriction of a conditional jump.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6894</TotalTime>
  <Words>1528</Words>
  <Application>Microsoft Office PowerPoint</Application>
  <PresentationFormat>On-screen Show (4:3)</PresentationFormat>
  <Paragraphs>212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ชุดรูปแบบของ Office</vt:lpstr>
      <vt:lpstr>Assembly Language</vt:lpstr>
      <vt:lpstr>Outline</vt:lpstr>
      <vt:lpstr>IBM Character Display</vt:lpstr>
      <vt:lpstr>Conditional Jumps</vt:lpstr>
      <vt:lpstr>The CMP (compare) Instruction</vt:lpstr>
      <vt:lpstr>How the CPU Implements  a Conditional Jump</vt:lpstr>
      <vt:lpstr>Signed Versus Unsigned Jumps</vt:lpstr>
      <vt:lpstr>Suppose AX and BX contain signed numbers. Write some code to put the biggest one in CX.</vt:lpstr>
      <vt:lpstr>The JMP Instruction</vt:lpstr>
      <vt:lpstr>Unconditional Jump</vt:lpstr>
      <vt:lpstr>Unconditional Jump</vt:lpstr>
      <vt:lpstr>IF-THEN</vt:lpstr>
      <vt:lpstr>Replace the number in AX by its absolute value.</vt:lpstr>
      <vt:lpstr>Replace the number in AX by its absolute value.</vt:lpstr>
      <vt:lpstr>IF-THEN-ELSE</vt:lpstr>
      <vt:lpstr>Suppose AL and BL contain extended ASCII characters. Display the one that comes first in the character sequence.</vt:lpstr>
      <vt:lpstr>Suppose AL and BL contain extended ASCII characters. Display the one that comes first in the character sequence.</vt:lpstr>
      <vt:lpstr>CASE</vt:lpstr>
      <vt:lpstr>If AX contains a negative number, put –1 in BX; if AX contains 0, put 0 in BX, if AX contains a positive number , put 1 in BX.</vt:lpstr>
      <vt:lpstr>If AX contains a negative number, put –1 in BX; if AX contains 0, put 0 in BX, if AX contains a positive number , put 1 in BX.</vt:lpstr>
      <vt:lpstr>If AL contains 1 or 3, display “o”;  If AL contains 2 or 4, display “e”.</vt:lpstr>
      <vt:lpstr>If AL contains 1 or 3, display “o”;  If AL contains 2 or 4, display “e”.</vt:lpstr>
      <vt:lpstr>If AL contains 1 or 3, display “o”;  If AL contains 2 or 4, display “e”.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V</dc:subject>
  <dc:creator>Chumphol Bunkhumpornpat</dc:creator>
  <cp:lastModifiedBy>C B</cp:lastModifiedBy>
  <cp:revision>795</cp:revision>
  <cp:lastPrinted>2019-09-05T05:12:58Z</cp:lastPrinted>
  <dcterms:created xsi:type="dcterms:W3CDTF">2012-04-29T10:21:48Z</dcterms:created>
  <dcterms:modified xsi:type="dcterms:W3CDTF">2020-08-11T07:04:34Z</dcterms:modified>
</cp:coreProperties>
</file>